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65" r:id="rId2"/>
    <p:sldId id="275" r:id="rId3"/>
    <p:sldId id="313" r:id="rId4"/>
    <p:sldId id="314" r:id="rId5"/>
    <p:sldId id="315" r:id="rId6"/>
    <p:sldId id="316" r:id="rId7"/>
    <p:sldId id="317" r:id="rId8"/>
    <p:sldId id="322" r:id="rId9"/>
    <p:sldId id="320" r:id="rId10"/>
  </p:sldIdLst>
  <p:sldSz cx="9144000" cy="6858000" type="screen4x3"/>
  <p:notesSz cx="7104063" cy="10234613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9344"/>
    <a:srgbClr val="FF0000"/>
    <a:srgbClr val="5A5EF8"/>
    <a:srgbClr val="D1D2FD"/>
    <a:srgbClr val="E6E7E8"/>
    <a:srgbClr val="73FF76"/>
    <a:srgbClr val="7BFE74"/>
    <a:srgbClr val="ACFB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55" autoAdjust="0"/>
    <p:restoredTop sz="96144" autoAdjust="0"/>
  </p:normalViewPr>
  <p:slideViewPr>
    <p:cSldViewPr>
      <p:cViewPr varScale="1">
        <p:scale>
          <a:sx n="109" d="100"/>
          <a:sy n="109" d="100"/>
        </p:scale>
        <p:origin x="127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A0A95E72-F5E6-45AF-8528-A73DD8F63A19}"/>
              </a:ext>
            </a:extLst>
          </p:cNvPr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E394B162-86F5-4E70-B5E9-63D7A3F2F80B}"/>
              </a:ext>
            </a:extLst>
          </p:cNvPr>
          <p:cNvSpPr>
            <a:spLocks noGrp="1"/>
          </p:cNvSpPr>
          <p:nvPr>
            <p:ph type="dt" idx="1"/>
          </p:nvPr>
        </p:nvSpPr>
        <p:spPr bwMode="auto">
          <a:xfrm>
            <a:off x="4024313" y="0"/>
            <a:ext cx="3078162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DAD08518-F38B-41E7-A9A0-812E20EE27D3}" type="datetimeFigureOut">
              <a:rPr lang="de-DE" altLang="de-DE"/>
              <a:pPr>
                <a:defRPr/>
              </a:pPr>
              <a:t>19.04.2021</a:t>
            </a:fld>
            <a:endParaRPr lang="de-DE" altLang="de-DE"/>
          </a:p>
        </p:txBody>
      </p:sp>
      <p:sp>
        <p:nvSpPr>
          <p:cNvPr id="4" name="Folienbildplatzhalter 3">
            <a:extLst>
              <a:ext uri="{FF2B5EF4-FFF2-40B4-BE49-F238E27FC236}">
                <a16:creationId xmlns:a16="http://schemas.microsoft.com/office/drawing/2014/main" id="{31EB8971-6340-4F96-A401-858EBDC5FBE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93775" y="768350"/>
            <a:ext cx="51165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>
            <a:extLst>
              <a:ext uri="{FF2B5EF4-FFF2-40B4-BE49-F238E27FC236}">
                <a16:creationId xmlns:a16="http://schemas.microsoft.com/office/drawing/2014/main" id="{4C508AB0-7A3D-4A64-974C-D941E5EA7A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 bwMode="auto">
          <a:xfrm>
            <a:off x="711200" y="4860925"/>
            <a:ext cx="5683250" cy="4605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075" tIns="49538" rIns="99075" bIns="495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741C4CB-64BA-41D6-97F8-784CC687949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 bwMode="auto">
          <a:xfrm>
            <a:off x="0" y="9721850"/>
            <a:ext cx="3078163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defTabSz="990600" eaLnBrk="1" hangingPunct="1">
              <a:defRPr sz="13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0AED093-EC29-43CD-93DA-82C4DD1DE9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xfrm>
            <a:off x="4024313" y="9721850"/>
            <a:ext cx="3078162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9075" tIns="49538" rIns="99075" bIns="49538" numCol="1" anchor="b" anchorCtr="0" compatLnSpc="1">
            <a:prstTxWarp prst="textNoShape">
              <a:avLst/>
            </a:prstTxWarp>
          </a:bodyPr>
          <a:lstStyle>
            <a:lvl1pPr algn="r" defTabSz="990600" eaLnBrk="1" hangingPunct="1">
              <a:defRPr sz="1300">
                <a:latin typeface="Calibri" panose="020F0502020204030204" pitchFamily="34" charset="0"/>
              </a:defRPr>
            </a:lvl1pPr>
          </a:lstStyle>
          <a:p>
            <a:fld id="{6F0CA8D3-24AF-4F91-8F92-D4974EBEC0CE}" type="slidenum">
              <a:rPr lang="de-DE" altLang="de-DE"/>
              <a:pPr/>
              <a:t>‹#›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lienbildplatzhalter 1">
            <a:extLst>
              <a:ext uri="{FF2B5EF4-FFF2-40B4-BE49-F238E27FC236}">
                <a16:creationId xmlns:a16="http://schemas.microsoft.com/office/drawing/2014/main" id="{CE7948A3-CBBD-4DB7-8835-FD1650A27228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izenplatzhalter 2">
            <a:extLst>
              <a:ext uri="{FF2B5EF4-FFF2-40B4-BE49-F238E27FC236}">
                <a16:creationId xmlns:a16="http://schemas.microsoft.com/office/drawing/2014/main" id="{8BA5B0B2-5F13-47CC-9F61-1BF67C2B1A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de-DE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615F1C6-293F-4D1F-A8BD-7CDF1B502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4463BC-1D24-45DF-BC48-85037DD0C827}" type="datetime1">
              <a:rPr lang="de-DE"/>
              <a:pPr>
                <a:defRPr/>
              </a:pPr>
              <a:t>19.04.2021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8F551AF-42DA-4A0A-A98A-BFA8D99450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FBE8021-CFDF-413D-9081-D24F49A215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0B35C6-A648-4FAC-BBA3-06B447A2D139}" type="slidenum">
              <a:rPr lang="de-DE" altLang="de-DE"/>
              <a:pPr/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24165417"/>
      </p:ext>
    </p:extLst>
  </p:cSld>
  <p:clrMapOvr>
    <a:masterClrMapping/>
  </p:clrMapOvr>
  <p:transition spd="med" advClick="0" advTm="19110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B0F07DF-22B7-4BE6-9B86-5921C1ADA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0E72A-9DAE-40FF-825E-06551BE5134A}" type="datetime1">
              <a:rPr lang="de-DE"/>
              <a:pPr>
                <a:defRPr/>
              </a:pPr>
              <a:t>19.04.2021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576A35A-88B5-4ABD-AFE5-335A672CC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C1E9423-69CB-41B3-9285-482BB34C48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26E447-99C5-495A-AEEC-C3C6C0B9821B}" type="slidenum">
              <a:rPr lang="de-DE" altLang="de-DE"/>
              <a:pPr/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47425658"/>
      </p:ext>
    </p:extLst>
  </p:cSld>
  <p:clrMapOvr>
    <a:masterClrMapping/>
  </p:clrMapOvr>
  <p:transition spd="med" advClick="0" advTm="19110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B56B507-303D-4DA5-AB65-991D7AFC79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FC4DC-2BB0-4D2C-921B-A492E5E67DBA}" type="datetime1">
              <a:rPr lang="de-DE"/>
              <a:pPr>
                <a:defRPr/>
              </a:pPr>
              <a:t>19.04.2021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ADF6541-0A3B-4920-B544-A45B7FF5A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32671F4-DE4A-4997-A83D-D8EF43B12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AD1171-09E1-417D-B7AD-EB186669A050}" type="slidenum">
              <a:rPr lang="de-DE" altLang="de-DE"/>
              <a:pPr/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89060378"/>
      </p:ext>
    </p:extLst>
  </p:cSld>
  <p:clrMapOvr>
    <a:masterClrMapping/>
  </p:clrMapOvr>
  <p:transition spd="med" advClick="0" advTm="19110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0F24F2E-5CDD-4607-8021-039F7386A2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43933-961C-4D7C-98B6-CD2B9B292914}" type="datetime1">
              <a:rPr lang="de-DE"/>
              <a:pPr>
                <a:defRPr/>
              </a:pPr>
              <a:t>19.04.2021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C2F935B-11A9-4B61-89AC-A89DF8D44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3BCA605-8C5D-41FD-A940-010E32153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DC6185-5F16-4BB2-A694-86ED0F98FB47}" type="slidenum">
              <a:rPr lang="de-DE" altLang="de-DE"/>
              <a:pPr/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298209709"/>
      </p:ext>
    </p:extLst>
  </p:cSld>
  <p:clrMapOvr>
    <a:masterClrMapping/>
  </p:clrMapOvr>
  <p:transition spd="med" advClick="0" advTm="19110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B334AF1-6D30-4A35-9E5A-EF6BFB5A2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6E694-061E-4E04-B2DB-34A7E3842454}" type="datetime1">
              <a:rPr lang="de-DE"/>
              <a:pPr>
                <a:defRPr/>
              </a:pPr>
              <a:t>19.04.2021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7B11FBF-2A7B-4C19-B4DB-6312857B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A07E2BC-5AF5-4DD3-A187-9E9216BB87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B765CD-2A69-420A-B8A2-1579F63FEE21}" type="slidenum">
              <a:rPr lang="de-DE" altLang="de-DE"/>
              <a:pPr/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155254938"/>
      </p:ext>
    </p:extLst>
  </p:cSld>
  <p:clrMapOvr>
    <a:masterClrMapping/>
  </p:clrMapOvr>
  <p:transition spd="med" advClick="0" advTm="19110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61A1E90B-7CC9-498E-B2DC-C8E6F3EAF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A67F7B-A899-4DEC-B662-60030C927A6F}" type="datetime1">
              <a:rPr lang="de-DE"/>
              <a:pPr>
                <a:defRPr/>
              </a:pPr>
              <a:t>19.04.2021</a:t>
            </a:fld>
            <a:endParaRPr 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87AA5665-3146-40F7-9024-B6C3A74B9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913A909D-8667-4309-B25D-BCAC3B9CC3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FD9543-B6C8-49F4-8964-0630D5178E28}" type="slidenum">
              <a:rPr lang="de-DE" altLang="de-DE"/>
              <a:pPr/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763128890"/>
      </p:ext>
    </p:extLst>
  </p:cSld>
  <p:clrMapOvr>
    <a:masterClrMapping/>
  </p:clrMapOvr>
  <p:transition spd="med" advClick="0" advTm="19110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>
            <a:extLst>
              <a:ext uri="{FF2B5EF4-FFF2-40B4-BE49-F238E27FC236}">
                <a16:creationId xmlns:a16="http://schemas.microsoft.com/office/drawing/2014/main" id="{7602F8FE-90D6-44B4-9E08-A3DAB79E4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9D53B3-45E2-46B4-BFEF-9B8601CC1D36}" type="datetime1">
              <a:rPr lang="de-DE"/>
              <a:pPr>
                <a:defRPr/>
              </a:pPr>
              <a:t>19.04.2021</a:t>
            </a:fld>
            <a:endParaRPr lang="de-DE"/>
          </a:p>
        </p:txBody>
      </p:sp>
      <p:sp>
        <p:nvSpPr>
          <p:cNvPr id="8" name="Fußzeilenplatzhalter 4">
            <a:extLst>
              <a:ext uri="{FF2B5EF4-FFF2-40B4-BE49-F238E27FC236}">
                <a16:creationId xmlns:a16="http://schemas.microsoft.com/office/drawing/2014/main" id="{ECAD854D-91B1-4D83-8F7D-3E2E205FFE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>
            <a:extLst>
              <a:ext uri="{FF2B5EF4-FFF2-40B4-BE49-F238E27FC236}">
                <a16:creationId xmlns:a16="http://schemas.microsoft.com/office/drawing/2014/main" id="{58E6D557-B4CE-4CC7-AF6D-600FDB4CB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E9240B-CA8A-45C0-ACBC-DDAE582DC6FF}" type="slidenum">
              <a:rPr lang="de-DE" altLang="de-DE"/>
              <a:pPr/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057225277"/>
      </p:ext>
    </p:extLst>
  </p:cSld>
  <p:clrMapOvr>
    <a:masterClrMapping/>
  </p:clrMapOvr>
  <p:transition spd="med" advClick="0" advTm="19110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>
            <a:extLst>
              <a:ext uri="{FF2B5EF4-FFF2-40B4-BE49-F238E27FC236}">
                <a16:creationId xmlns:a16="http://schemas.microsoft.com/office/drawing/2014/main" id="{AB48F0A4-B88B-422C-9C38-156FEE9DF9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10A4C2-35F5-47A4-8E04-6D3A06156CBE}" type="datetime1">
              <a:rPr lang="de-DE"/>
              <a:pPr>
                <a:defRPr/>
              </a:pPr>
              <a:t>19.04.2021</a:t>
            </a:fld>
            <a:endParaRPr lang="de-DE"/>
          </a:p>
        </p:txBody>
      </p:sp>
      <p:sp>
        <p:nvSpPr>
          <p:cNvPr id="4" name="Fußzeilenplatzhalter 4">
            <a:extLst>
              <a:ext uri="{FF2B5EF4-FFF2-40B4-BE49-F238E27FC236}">
                <a16:creationId xmlns:a16="http://schemas.microsoft.com/office/drawing/2014/main" id="{CDE9C2D1-A8B0-452C-8D05-BD05B73A3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>
            <a:extLst>
              <a:ext uri="{FF2B5EF4-FFF2-40B4-BE49-F238E27FC236}">
                <a16:creationId xmlns:a16="http://schemas.microsoft.com/office/drawing/2014/main" id="{4BD80771-A8B0-47BD-809C-E206C0D0A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2877DD-E79A-4E98-A8B9-C27063526C4E}" type="slidenum">
              <a:rPr lang="de-DE" altLang="de-DE"/>
              <a:pPr/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75001135"/>
      </p:ext>
    </p:extLst>
  </p:cSld>
  <p:clrMapOvr>
    <a:masterClrMapping/>
  </p:clrMapOvr>
  <p:transition spd="med" advClick="0" advTm="19110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>
            <a:extLst>
              <a:ext uri="{FF2B5EF4-FFF2-40B4-BE49-F238E27FC236}">
                <a16:creationId xmlns:a16="http://schemas.microsoft.com/office/drawing/2014/main" id="{E18C2234-2B5D-4EE0-8E6D-D8C9A87E1C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DE761B-C458-48F6-9AAA-1318AAFEBF29}" type="datetime1">
              <a:rPr lang="de-DE"/>
              <a:pPr>
                <a:defRPr/>
              </a:pPr>
              <a:t>19.04.2021</a:t>
            </a:fld>
            <a:endParaRPr lang="de-DE"/>
          </a:p>
        </p:txBody>
      </p:sp>
      <p:sp>
        <p:nvSpPr>
          <p:cNvPr id="3" name="Fußzeilenplatzhalter 4">
            <a:extLst>
              <a:ext uri="{FF2B5EF4-FFF2-40B4-BE49-F238E27FC236}">
                <a16:creationId xmlns:a16="http://schemas.microsoft.com/office/drawing/2014/main" id="{D6D54932-3AE7-4144-8106-5DDF15EE4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>
            <a:extLst>
              <a:ext uri="{FF2B5EF4-FFF2-40B4-BE49-F238E27FC236}">
                <a16:creationId xmlns:a16="http://schemas.microsoft.com/office/drawing/2014/main" id="{0FD040E6-E842-4DF8-BC2C-022EEF52D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D8B23F-0286-4195-BB00-876007E380BB}" type="slidenum">
              <a:rPr lang="de-DE" altLang="de-DE"/>
              <a:pPr/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735894053"/>
      </p:ext>
    </p:extLst>
  </p:cSld>
  <p:clrMapOvr>
    <a:masterClrMapping/>
  </p:clrMapOvr>
  <p:transition spd="med" advClick="0" advTm="19110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26D8BA1D-9100-4ED4-B973-4AB44DA2A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C7637C-B77F-40C2-B7EA-246CDD3B63F8}" type="datetime1">
              <a:rPr lang="de-DE"/>
              <a:pPr>
                <a:defRPr/>
              </a:pPr>
              <a:t>19.04.2021</a:t>
            </a:fld>
            <a:endParaRPr 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235BEE3D-95AF-405A-AA68-101B92E9A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7C7E108D-9E69-4CFD-A660-53C0514CE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D23B8A-5791-4925-B7DE-50648EC8C4D7}" type="slidenum">
              <a:rPr lang="de-DE" altLang="de-DE"/>
              <a:pPr/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713493578"/>
      </p:ext>
    </p:extLst>
  </p:cSld>
  <p:clrMapOvr>
    <a:masterClrMapping/>
  </p:clrMapOvr>
  <p:transition spd="med" advClick="0" advTm="19110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3">
            <a:extLst>
              <a:ext uri="{FF2B5EF4-FFF2-40B4-BE49-F238E27FC236}">
                <a16:creationId xmlns:a16="http://schemas.microsoft.com/office/drawing/2014/main" id="{D78F54B2-5D56-490A-AADF-A8A76F5F0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02698-9D51-490C-AC3B-D7045C6D9037}" type="datetime1">
              <a:rPr lang="de-DE"/>
              <a:pPr>
                <a:defRPr/>
              </a:pPr>
              <a:t>19.04.2021</a:t>
            </a:fld>
            <a:endParaRPr lang="de-DE"/>
          </a:p>
        </p:txBody>
      </p:sp>
      <p:sp>
        <p:nvSpPr>
          <p:cNvPr id="6" name="Fußzeilenplatzhalter 4">
            <a:extLst>
              <a:ext uri="{FF2B5EF4-FFF2-40B4-BE49-F238E27FC236}">
                <a16:creationId xmlns:a16="http://schemas.microsoft.com/office/drawing/2014/main" id="{AB51D63D-D35C-4485-BD7D-BC62DC7D2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>
            <a:extLst>
              <a:ext uri="{FF2B5EF4-FFF2-40B4-BE49-F238E27FC236}">
                <a16:creationId xmlns:a16="http://schemas.microsoft.com/office/drawing/2014/main" id="{FE4BDD39-B944-4112-AB87-50F48090F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650C7A-2C21-4625-B7B0-1D1A82DB2548}" type="slidenum">
              <a:rPr lang="de-DE" altLang="de-DE"/>
              <a:pPr/>
              <a:t>‹#›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31336425"/>
      </p:ext>
    </p:extLst>
  </p:cSld>
  <p:clrMapOvr>
    <a:masterClrMapping/>
  </p:clrMapOvr>
  <p:transition spd="med" advClick="0" advTm="19110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>
            <a:extLst>
              <a:ext uri="{FF2B5EF4-FFF2-40B4-BE49-F238E27FC236}">
                <a16:creationId xmlns:a16="http://schemas.microsoft.com/office/drawing/2014/main" id="{E10B6E05-6AF7-4D5B-A0DF-835C94A5468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Titelmasterformat durch Klicken bearbeiten</a:t>
            </a:r>
          </a:p>
        </p:txBody>
      </p:sp>
      <p:sp>
        <p:nvSpPr>
          <p:cNvPr id="1027" name="Textplatzhalter 2">
            <a:extLst>
              <a:ext uri="{FF2B5EF4-FFF2-40B4-BE49-F238E27FC236}">
                <a16:creationId xmlns:a16="http://schemas.microsoft.com/office/drawing/2014/main" id="{D220A4D7-03B2-41B2-B93F-2F14B3F81D3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/>
              <a:t>Textmasterformat bearbeiten</a:t>
            </a:r>
          </a:p>
          <a:p>
            <a:pPr lvl="1"/>
            <a:r>
              <a:rPr lang="de-DE" altLang="de-DE"/>
              <a:t>Zweite Ebene</a:t>
            </a:r>
          </a:p>
          <a:p>
            <a:pPr lvl="2"/>
            <a:r>
              <a:rPr lang="de-DE" altLang="de-DE"/>
              <a:t>Dritte Ebene</a:t>
            </a:r>
          </a:p>
          <a:p>
            <a:pPr lvl="3"/>
            <a:r>
              <a:rPr lang="de-DE" altLang="de-DE"/>
              <a:t>Vierte Ebene</a:t>
            </a:r>
          </a:p>
          <a:p>
            <a:pPr lvl="4"/>
            <a:r>
              <a:rPr lang="de-DE" alt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958FF7E-7E18-425B-87A1-F5F1AA8E1B4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3936232-ED61-404B-999A-BF02FCEB854C}" type="datetime1">
              <a:rPr lang="de-DE"/>
              <a:pPr>
                <a:defRPr/>
              </a:pPr>
              <a:t>19.04.2021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A09580D-CF1C-4463-8DDD-703DBE73D1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D4CA364-2FC3-4396-88B6-EDBF37213E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B88007F9-31A8-434E-98BB-E499857B40A0}" type="slidenum">
              <a:rPr lang="de-DE" altLang="de-DE"/>
              <a:pPr/>
              <a:t>‹#›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Click="0" advTm="19110">
    <p:dissolve/>
  </p:transition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mitglied@dskv.de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mitglied@dskv.de" TargetMode="Externa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3">
            <a:extLst>
              <a:ext uri="{FF2B5EF4-FFF2-40B4-BE49-F238E27FC236}">
                <a16:creationId xmlns:a16="http://schemas.microsoft.com/office/drawing/2014/main" id="{DE9E64B1-28F0-4829-B394-367F48A7281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528" y="2924944"/>
            <a:ext cx="8332788" cy="24929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b="1" dirty="0">
                <a:solidFill>
                  <a:srgbClr val="0B9344"/>
                </a:solidFill>
                <a:cs typeface="Calibri" panose="020F0502020204030204" pitchFamily="34" charset="0"/>
              </a:rPr>
              <a:t>Ein neues, zusätzliches Angebot des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4400" b="1" dirty="0">
                <a:solidFill>
                  <a:srgbClr val="0B9344"/>
                </a:solidFill>
                <a:cs typeface="Calibri" panose="020F0502020204030204" pitchFamily="34" charset="0"/>
              </a:rPr>
              <a:t>DEUTSCHEN SKATVERBANDES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2000" b="1" dirty="0">
              <a:solidFill>
                <a:srgbClr val="0B9344"/>
              </a:solidFill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de-DE" altLang="de-DE" sz="2000" b="1" dirty="0">
                <a:solidFill>
                  <a:srgbClr val="0B9344"/>
                </a:solidFill>
                <a:cs typeface="Calibri" panose="020F0502020204030204" pitchFamily="34" charset="0"/>
              </a:rPr>
              <a:t>in Zusammenarbeit mit euroskat.com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2000" b="1" dirty="0">
              <a:solidFill>
                <a:srgbClr val="0B9344"/>
              </a:solidFill>
              <a:cs typeface="Calibri" panose="020F050202020403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de-DE" altLang="de-DE" sz="2000" b="1" dirty="0">
              <a:solidFill>
                <a:srgbClr val="0B9344"/>
              </a:solidFill>
              <a:cs typeface="Calibri" panose="020F050202020403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558506C-AE68-4530-A5C3-E5C453785B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332656"/>
            <a:ext cx="9144000" cy="2248395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 advClick="0" advTm="5000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986">
            <a:extLst>
              <a:ext uri="{FF2B5EF4-FFF2-40B4-BE49-F238E27FC236}">
                <a16:creationId xmlns:a16="http://schemas.microsoft.com/office/drawing/2014/main" id="{0D87573E-D6B2-40F1-99BF-A56D9E4BFC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765175"/>
            <a:ext cx="76533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124" name="Textfeld 10">
            <a:extLst>
              <a:ext uri="{FF2B5EF4-FFF2-40B4-BE49-F238E27FC236}">
                <a16:creationId xmlns:a16="http://schemas.microsoft.com/office/drawing/2014/main" id="{C4EAC727-36B1-418A-B501-AD276C35B4F1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3078162" y="3078162"/>
            <a:ext cx="6858000" cy="701675"/>
          </a:xfrm>
          <a:prstGeom prst="rect">
            <a:avLst/>
          </a:prstGeom>
          <a:solidFill>
            <a:srgbClr val="0B93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4000"/>
              <a:t>    </a:t>
            </a:r>
            <a:r>
              <a:rPr lang="de-DE" altLang="de-DE" sz="4000">
                <a:solidFill>
                  <a:schemeClr val="bg1"/>
                </a:solidFill>
              </a:rPr>
              <a:t>Deutscher Skatverband  e. V.</a:t>
            </a:r>
          </a:p>
        </p:txBody>
      </p:sp>
      <p:sp>
        <p:nvSpPr>
          <p:cNvPr id="5125" name="Text Box 986">
            <a:extLst>
              <a:ext uri="{FF2B5EF4-FFF2-40B4-BE49-F238E27FC236}">
                <a16:creationId xmlns:a16="http://schemas.microsoft.com/office/drawing/2014/main" id="{184CCF45-9C90-4768-9E74-2239197B20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1196975"/>
            <a:ext cx="765333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u="sng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u="sng">
              <a:latin typeface="Arial" panose="020B0604020202020204" pitchFamily="34" charset="0"/>
            </a:endParaRPr>
          </a:p>
        </p:txBody>
      </p:sp>
      <p:sp>
        <p:nvSpPr>
          <p:cNvPr id="9" name="Text Box 986">
            <a:extLst>
              <a:ext uri="{FF2B5EF4-FFF2-40B4-BE49-F238E27FC236}">
                <a16:creationId xmlns:a16="http://schemas.microsoft.com/office/drawing/2014/main" id="{EC8470E1-C22B-49A1-9119-61AC15092B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2276872"/>
            <a:ext cx="7777484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algn="just" eaLnBrk="1" hangingPunct="1">
              <a:spcBef>
                <a:spcPct val="0"/>
              </a:spcBef>
              <a:buNone/>
              <a:defRPr/>
            </a:pPr>
            <a:r>
              <a:rPr lang="de-DE" altLang="de-DE" sz="2400" dirty="0">
                <a:latin typeface="Arial" panose="020B0604020202020204" pitchFamily="34" charset="0"/>
              </a:rPr>
              <a:t>Die Online Bundesliga ist ein </a:t>
            </a:r>
            <a:r>
              <a:rPr lang="de-DE" altLang="de-DE" sz="2400" dirty="0">
                <a:solidFill>
                  <a:srgbClr val="C00000"/>
                </a:solidFill>
                <a:latin typeface="Arial" panose="020B0604020202020204" pitchFamily="34" charset="0"/>
              </a:rPr>
              <a:t>neues, zusätzliches Angebot </a:t>
            </a:r>
            <a:r>
              <a:rPr lang="de-DE" altLang="de-DE" sz="2400" dirty="0">
                <a:latin typeface="Arial" panose="020B0604020202020204" pitchFamily="34" charset="0"/>
              </a:rPr>
              <a:t>an die Vereine und Mitglieder des DSkV und an alle Skatspieler, die Mitglied werden wollen</a:t>
            </a:r>
          </a:p>
          <a:p>
            <a:pPr marL="0" indent="0" algn="just" eaLnBrk="1" hangingPunct="1">
              <a:spcBef>
                <a:spcPct val="0"/>
              </a:spcBef>
              <a:buNone/>
              <a:defRPr/>
            </a:pPr>
            <a:endParaRPr lang="de-DE" altLang="de-DE" sz="2400" dirty="0">
              <a:latin typeface="Arial" panose="020B0604020202020204" pitchFamily="34" charset="0"/>
            </a:endParaRPr>
          </a:p>
          <a:p>
            <a:pPr marL="0" indent="0" algn="just" eaLnBrk="1" hangingPunct="1">
              <a:spcBef>
                <a:spcPct val="0"/>
              </a:spcBef>
              <a:buNone/>
              <a:defRPr/>
            </a:pPr>
            <a:r>
              <a:rPr lang="de-DE" altLang="de-DE" sz="2400" dirty="0">
                <a:latin typeface="Arial" panose="020B0604020202020204" pitchFamily="34" charset="0"/>
              </a:rPr>
              <a:t>Die Online Bundesliga wird organisiert vom Präsidium des DSkV. Die Organisation liegt in den Händen unseres 2. Spielleiters Jörg Dannemann.</a:t>
            </a:r>
          </a:p>
          <a:p>
            <a:pPr marL="0" indent="0" algn="just" eaLnBrk="1" hangingPunct="1">
              <a:spcBef>
                <a:spcPct val="0"/>
              </a:spcBef>
              <a:buNone/>
              <a:defRPr/>
            </a:pPr>
            <a:endParaRPr lang="de-DE" altLang="de-DE" sz="2400" dirty="0">
              <a:latin typeface="Arial" panose="020B0604020202020204" pitchFamily="34" charset="0"/>
            </a:endParaRPr>
          </a:p>
          <a:p>
            <a:pPr marL="0" indent="0" algn="just" eaLnBrk="1" hangingPunct="1">
              <a:spcBef>
                <a:spcPct val="0"/>
              </a:spcBef>
              <a:buNone/>
              <a:defRPr/>
            </a:pPr>
            <a:r>
              <a:rPr lang="de-DE" altLang="de-DE" sz="2400" dirty="0">
                <a:latin typeface="Arial" panose="020B0604020202020204" pitchFamily="34" charset="0"/>
              </a:rPr>
              <a:t>Weitere Infos folgen auf </a:t>
            </a:r>
            <a:r>
              <a:rPr lang="de-DE" altLang="de-DE" sz="2400" dirty="0">
                <a:solidFill>
                  <a:srgbClr val="C00000"/>
                </a:solidFill>
                <a:latin typeface="Arial" panose="020B0604020202020204" pitchFamily="34" charset="0"/>
              </a:rPr>
              <a:t>https://dskv.de/</a:t>
            </a:r>
          </a:p>
          <a:p>
            <a:pPr marL="0" indent="0" algn="just" eaLnBrk="1" hangingPunct="1">
              <a:spcBef>
                <a:spcPct val="0"/>
              </a:spcBef>
              <a:buNone/>
              <a:defRPr/>
            </a:pPr>
            <a:endParaRPr lang="de-DE" altLang="de-DE" sz="2400" dirty="0">
              <a:latin typeface="Arial" panose="020B0604020202020204" pitchFamily="34" charset="0"/>
            </a:endParaRPr>
          </a:p>
          <a:p>
            <a:pPr marL="0" indent="0" algn="just" eaLnBrk="1" hangingPunct="1">
              <a:spcBef>
                <a:spcPct val="0"/>
              </a:spcBef>
              <a:buNone/>
              <a:defRPr/>
            </a:pPr>
            <a:r>
              <a:rPr lang="de-DE" altLang="de-DE" sz="2400" dirty="0">
                <a:latin typeface="Arial" panose="020B0604020202020204" pitchFamily="34" charset="0"/>
              </a:rPr>
              <a:t>Durchführung in Kooperation mit </a:t>
            </a:r>
            <a:r>
              <a:rPr lang="de-DE" altLang="de-DE" sz="2400" dirty="0">
                <a:solidFill>
                  <a:srgbClr val="C00000"/>
                </a:solidFill>
                <a:latin typeface="Arial" panose="020B0604020202020204" pitchFamily="34" charset="0"/>
              </a:rPr>
              <a:t>Euroskat.com</a:t>
            </a:r>
            <a:endParaRPr lang="de-DE" altLang="de-DE" sz="2400" b="1" dirty="0">
              <a:latin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90880C2-2CB7-4051-A37A-B2893CA8EA9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676" y="44624"/>
            <a:ext cx="8442324" cy="2075862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 spd="med" advClick="0" advTm="19110"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986">
            <a:extLst>
              <a:ext uri="{FF2B5EF4-FFF2-40B4-BE49-F238E27FC236}">
                <a16:creationId xmlns:a16="http://schemas.microsoft.com/office/drawing/2014/main" id="{0D87573E-D6B2-40F1-99BF-A56D9E4BFC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765175"/>
            <a:ext cx="76533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124" name="Textfeld 10">
            <a:extLst>
              <a:ext uri="{FF2B5EF4-FFF2-40B4-BE49-F238E27FC236}">
                <a16:creationId xmlns:a16="http://schemas.microsoft.com/office/drawing/2014/main" id="{C4EAC727-36B1-418A-B501-AD276C35B4F1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3078162" y="3078162"/>
            <a:ext cx="6858000" cy="701675"/>
          </a:xfrm>
          <a:prstGeom prst="rect">
            <a:avLst/>
          </a:prstGeom>
          <a:solidFill>
            <a:srgbClr val="0B93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4000"/>
              <a:t>    </a:t>
            </a:r>
            <a:r>
              <a:rPr lang="de-DE" altLang="de-DE" sz="4000">
                <a:solidFill>
                  <a:schemeClr val="bg1"/>
                </a:solidFill>
              </a:rPr>
              <a:t>Deutscher Skatverband  e. V.</a:t>
            </a:r>
          </a:p>
        </p:txBody>
      </p:sp>
      <p:sp>
        <p:nvSpPr>
          <p:cNvPr id="5125" name="Text Box 986">
            <a:extLst>
              <a:ext uri="{FF2B5EF4-FFF2-40B4-BE49-F238E27FC236}">
                <a16:creationId xmlns:a16="http://schemas.microsoft.com/office/drawing/2014/main" id="{184CCF45-9C90-4768-9E74-2239197B20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1196975"/>
            <a:ext cx="765333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u="sng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u="sng">
              <a:latin typeface="Arial" panose="020B0604020202020204" pitchFamily="34" charset="0"/>
            </a:endParaRPr>
          </a:p>
        </p:txBody>
      </p:sp>
      <p:sp>
        <p:nvSpPr>
          <p:cNvPr id="9" name="Text Box 986">
            <a:extLst>
              <a:ext uri="{FF2B5EF4-FFF2-40B4-BE49-F238E27FC236}">
                <a16:creationId xmlns:a16="http://schemas.microsoft.com/office/drawing/2014/main" id="{EC8470E1-C22B-49A1-9119-61AC15092B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939492"/>
            <a:ext cx="8100938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de-DE" altLang="de-DE" sz="2400" dirty="0">
                <a:cs typeface="Calibri" panose="020F0502020204030204" pitchFamily="34" charset="0"/>
              </a:rPr>
              <a:t>Jeder Verein kann beliebig viele Mannschaften melden und jedes Mitglied dieses Vereins ist spielberechtigt. Jede Mannschaft besteht aus 4 Spielern.</a:t>
            </a:r>
          </a:p>
        </p:txBody>
      </p:sp>
      <p:sp>
        <p:nvSpPr>
          <p:cNvPr id="8" name="Text Box 986">
            <a:extLst>
              <a:ext uri="{FF2B5EF4-FFF2-40B4-BE49-F238E27FC236}">
                <a16:creationId xmlns:a16="http://schemas.microsoft.com/office/drawing/2014/main" id="{016691A2-851F-4F66-9BB6-57867052F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608" y="116632"/>
            <a:ext cx="810093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de-DE" altLang="de-DE" sz="4800" b="1" dirty="0">
                <a:solidFill>
                  <a:srgbClr val="0B9344"/>
                </a:solidFill>
                <a:cs typeface="Calibri" panose="020F0502020204030204" pitchFamily="34" charset="0"/>
              </a:rPr>
              <a:t>TEILNAHME</a:t>
            </a:r>
          </a:p>
        </p:txBody>
      </p:sp>
      <p:sp>
        <p:nvSpPr>
          <p:cNvPr id="10" name="Text Box 986">
            <a:extLst>
              <a:ext uri="{FF2B5EF4-FFF2-40B4-BE49-F238E27FC236}">
                <a16:creationId xmlns:a16="http://schemas.microsoft.com/office/drawing/2014/main" id="{9D3126F5-B109-4E24-81CC-F2CFAA2AF4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9792" y="2420888"/>
            <a:ext cx="612068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algn="just" eaLnBrk="1" hangingPunct="1">
              <a:spcBef>
                <a:spcPct val="0"/>
              </a:spcBef>
              <a:buNone/>
              <a:defRPr/>
            </a:pPr>
            <a:r>
              <a:rPr lang="de-DE" altLang="de-DE" sz="2000" i="1" dirty="0">
                <a:solidFill>
                  <a:srgbClr val="0B9344"/>
                </a:solidFill>
                <a:cs typeface="Calibri" panose="020F0502020204030204" pitchFamily="34" charset="0"/>
              </a:rPr>
              <a:t>Du bist noch kein Mitglied in einem Verein oder dein Verein gehört noch nicht dem DSkV an? Wir helfen Dir gerne. Schreib uns bitte ein Email an </a:t>
            </a:r>
            <a:r>
              <a:rPr lang="de-DE" altLang="de-DE" sz="2000" i="1" dirty="0">
                <a:solidFill>
                  <a:srgbClr val="0B9344"/>
                </a:solidFill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mitglied@dskv.de</a:t>
            </a:r>
            <a:r>
              <a:rPr lang="de-DE" altLang="de-DE" sz="2000" i="1" dirty="0">
                <a:solidFill>
                  <a:srgbClr val="0B9344"/>
                </a:solidFill>
                <a:cs typeface="Calibri" panose="020F0502020204030204" pitchFamily="34" charset="0"/>
              </a:rPr>
              <a:t> oder kontaktiere Nicole Habeck in unserer Geschäftsstelle unter 03447 892909. Wir freuen uns auf Dich.</a:t>
            </a: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03AAEDAF-10FA-47C5-A7E6-11E5C68E1409}"/>
              </a:ext>
            </a:extLst>
          </p:cNvPr>
          <p:cNvSpPr/>
          <p:nvPr/>
        </p:nvSpPr>
        <p:spPr>
          <a:xfrm>
            <a:off x="1187624" y="2780928"/>
            <a:ext cx="1152128" cy="764395"/>
          </a:xfrm>
          <a:prstGeom prst="rightArrow">
            <a:avLst/>
          </a:prstGeom>
          <a:solidFill>
            <a:srgbClr val="0B9344"/>
          </a:solidFill>
          <a:ln>
            <a:solidFill>
              <a:srgbClr val="0B93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06CA111-10EC-4674-A85B-72D7FF05D4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676" y="4737514"/>
            <a:ext cx="8442324" cy="207586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9365373"/>
      </p:ext>
    </p:extLst>
  </p:cSld>
  <p:clrMapOvr>
    <a:masterClrMapping/>
  </p:clrMapOvr>
  <p:transition spd="med" advClick="0" advTm="19110"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986">
            <a:extLst>
              <a:ext uri="{FF2B5EF4-FFF2-40B4-BE49-F238E27FC236}">
                <a16:creationId xmlns:a16="http://schemas.microsoft.com/office/drawing/2014/main" id="{0D87573E-D6B2-40F1-99BF-A56D9E4BFC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765175"/>
            <a:ext cx="76533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124" name="Textfeld 10">
            <a:extLst>
              <a:ext uri="{FF2B5EF4-FFF2-40B4-BE49-F238E27FC236}">
                <a16:creationId xmlns:a16="http://schemas.microsoft.com/office/drawing/2014/main" id="{C4EAC727-36B1-418A-B501-AD276C35B4F1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3078162" y="3078162"/>
            <a:ext cx="6858000" cy="701675"/>
          </a:xfrm>
          <a:prstGeom prst="rect">
            <a:avLst/>
          </a:prstGeom>
          <a:solidFill>
            <a:srgbClr val="0B93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4000"/>
              <a:t>    </a:t>
            </a:r>
            <a:r>
              <a:rPr lang="de-DE" altLang="de-DE" sz="4000">
                <a:solidFill>
                  <a:schemeClr val="bg1"/>
                </a:solidFill>
              </a:rPr>
              <a:t>Deutscher Skatverband  e. V.</a:t>
            </a:r>
          </a:p>
        </p:txBody>
      </p:sp>
      <p:sp>
        <p:nvSpPr>
          <p:cNvPr id="5125" name="Text Box 986">
            <a:extLst>
              <a:ext uri="{FF2B5EF4-FFF2-40B4-BE49-F238E27FC236}">
                <a16:creationId xmlns:a16="http://schemas.microsoft.com/office/drawing/2014/main" id="{184CCF45-9C90-4768-9E74-2239197B20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1196975"/>
            <a:ext cx="765333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u="sng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u="sng">
              <a:latin typeface="Arial" panose="020B0604020202020204" pitchFamily="34" charset="0"/>
            </a:endParaRPr>
          </a:p>
        </p:txBody>
      </p:sp>
      <p:sp>
        <p:nvSpPr>
          <p:cNvPr id="9" name="Text Box 986">
            <a:extLst>
              <a:ext uri="{FF2B5EF4-FFF2-40B4-BE49-F238E27FC236}">
                <a16:creationId xmlns:a16="http://schemas.microsoft.com/office/drawing/2014/main" id="{EC8470E1-C22B-49A1-9119-61AC15092B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939492"/>
            <a:ext cx="8100938" cy="38779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de-DE" altLang="de-DE" sz="2400" dirty="0">
                <a:cs typeface="Calibri" panose="020F0502020204030204" pitchFamily="34" charset="0"/>
              </a:rPr>
              <a:t>Die Liga erstreckt sich über 4 Spieltage, die wochentags ab 19 Uhr stattfinden. </a:t>
            </a:r>
          </a:p>
          <a:p>
            <a:pPr marL="0" indent="0" eaLnBrk="1" hangingPunct="1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de-DE" altLang="de-DE" sz="2400" dirty="0">
                <a:cs typeface="Calibri" panose="020F0502020204030204" pitchFamily="34" charset="0"/>
              </a:rPr>
              <a:t>An jedem Spieltag werden 2 Serien a 36 Spiele an Dreiertischen gespielt. Nach spätestens 2,5 Stunden, also gegen 21:30 Uhr sollte der Spieltag abgeschlossen sein.</a:t>
            </a:r>
          </a:p>
          <a:p>
            <a:pPr marL="0" indent="0" eaLnBrk="1" hangingPunct="1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de-DE" altLang="de-DE" sz="2400" dirty="0">
                <a:cs typeface="Calibri" panose="020F0502020204030204" pitchFamily="34" charset="0"/>
              </a:rPr>
              <a:t>Die erste Saison wird im Juli und August 2021 gespielt. Die zweite Saison ist dann für Oktober und November 2021 geplant.</a:t>
            </a:r>
          </a:p>
          <a:p>
            <a:pPr marL="0" indent="0" eaLnBrk="1" hangingPunct="1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de-DE" altLang="de-DE" sz="2400" dirty="0">
                <a:cs typeface="Calibri" panose="020F0502020204030204" pitchFamily="34" charset="0"/>
              </a:rPr>
              <a:t>In jeder Saison gibt es 1 Meister und Aufsteiger sowie 3 Absteiger aus jeder Staffel.</a:t>
            </a:r>
          </a:p>
        </p:txBody>
      </p:sp>
      <p:sp>
        <p:nvSpPr>
          <p:cNvPr id="8" name="Text Box 986">
            <a:extLst>
              <a:ext uri="{FF2B5EF4-FFF2-40B4-BE49-F238E27FC236}">
                <a16:creationId xmlns:a16="http://schemas.microsoft.com/office/drawing/2014/main" id="{016691A2-851F-4F66-9BB6-57867052F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608" y="116632"/>
            <a:ext cx="810093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de-DE" altLang="de-DE" sz="4800" b="1" dirty="0">
                <a:solidFill>
                  <a:srgbClr val="0B9344"/>
                </a:solidFill>
                <a:cs typeface="Calibri" panose="020F0502020204030204" pitchFamily="34" charset="0"/>
              </a:rPr>
              <a:t>WANN GEHT ES LOS?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1B5A45E-E00D-48D1-99C3-E4B3317C7B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676" y="4737514"/>
            <a:ext cx="8442324" cy="207586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42312036"/>
      </p:ext>
    </p:extLst>
  </p:cSld>
  <p:clrMapOvr>
    <a:masterClrMapping/>
  </p:clrMapOvr>
  <p:transition spd="med" advClick="0" advTm="19110"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986">
            <a:extLst>
              <a:ext uri="{FF2B5EF4-FFF2-40B4-BE49-F238E27FC236}">
                <a16:creationId xmlns:a16="http://schemas.microsoft.com/office/drawing/2014/main" id="{0D87573E-D6B2-40F1-99BF-A56D9E4BFC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765175"/>
            <a:ext cx="76533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124" name="Textfeld 10">
            <a:extLst>
              <a:ext uri="{FF2B5EF4-FFF2-40B4-BE49-F238E27FC236}">
                <a16:creationId xmlns:a16="http://schemas.microsoft.com/office/drawing/2014/main" id="{C4EAC727-36B1-418A-B501-AD276C35B4F1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3078162" y="3078162"/>
            <a:ext cx="6858000" cy="701675"/>
          </a:xfrm>
          <a:prstGeom prst="rect">
            <a:avLst/>
          </a:prstGeom>
          <a:solidFill>
            <a:srgbClr val="0B93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4000"/>
              <a:t>    </a:t>
            </a:r>
            <a:r>
              <a:rPr lang="de-DE" altLang="de-DE" sz="4000">
                <a:solidFill>
                  <a:schemeClr val="bg1"/>
                </a:solidFill>
              </a:rPr>
              <a:t>Deutscher Skatverband  e. V.</a:t>
            </a:r>
          </a:p>
        </p:txBody>
      </p:sp>
      <p:sp>
        <p:nvSpPr>
          <p:cNvPr id="5125" name="Text Box 986">
            <a:extLst>
              <a:ext uri="{FF2B5EF4-FFF2-40B4-BE49-F238E27FC236}">
                <a16:creationId xmlns:a16="http://schemas.microsoft.com/office/drawing/2014/main" id="{184CCF45-9C90-4768-9E74-2239197B20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1196975"/>
            <a:ext cx="765333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u="sng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u="sng">
              <a:latin typeface="Arial" panose="020B0604020202020204" pitchFamily="34" charset="0"/>
            </a:endParaRPr>
          </a:p>
        </p:txBody>
      </p:sp>
      <p:sp>
        <p:nvSpPr>
          <p:cNvPr id="9" name="Text Box 986">
            <a:extLst>
              <a:ext uri="{FF2B5EF4-FFF2-40B4-BE49-F238E27FC236}">
                <a16:creationId xmlns:a16="http://schemas.microsoft.com/office/drawing/2014/main" id="{EC8470E1-C22B-49A1-9119-61AC15092B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939492"/>
            <a:ext cx="4465116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de-DE" altLang="de-DE" sz="2000" dirty="0">
                <a:cs typeface="Calibri" panose="020F0502020204030204" pitchFamily="34" charset="0"/>
              </a:rPr>
              <a:t>Jede Staffel besteht aus 9 Mannschaften</a:t>
            </a:r>
          </a:p>
          <a:p>
            <a:pPr marL="0" indent="0" eaLnBrk="1" hangingPunct="1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de-DE" altLang="de-DE" sz="2000" dirty="0">
                <a:cs typeface="Calibri" panose="020F0502020204030204" pitchFamily="34" charset="0"/>
              </a:rPr>
              <a:t>Jede Mannschaft besteht aus 4 Spielern</a:t>
            </a:r>
          </a:p>
          <a:p>
            <a:pPr marL="0" indent="0" eaLnBrk="1" hangingPunct="1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de-DE" altLang="de-DE" sz="2000" dirty="0">
                <a:cs typeface="Calibri" panose="020F0502020204030204" pitchFamily="34" charset="0"/>
              </a:rPr>
              <a:t>Je Staffel 1 Meister und Aufsteiger sowie 3 Absteiger</a:t>
            </a:r>
          </a:p>
          <a:p>
            <a:pPr marL="0" indent="0" eaLnBrk="1" hangingPunct="1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de-DE" altLang="de-DE" sz="2000" dirty="0">
                <a:cs typeface="Calibri" panose="020F0502020204030204" pitchFamily="34" charset="0"/>
              </a:rPr>
              <a:t>Staffeleinteilung wird bestimmt durch Einteilungsturnier am 26. Juni</a:t>
            </a:r>
          </a:p>
          <a:p>
            <a:pPr marL="0" indent="0" eaLnBrk="1" hangingPunct="1">
              <a:spcBef>
                <a:spcPct val="0"/>
              </a:spcBef>
              <a:spcAft>
                <a:spcPts val="1200"/>
              </a:spcAft>
              <a:buNone/>
              <a:defRPr/>
            </a:pPr>
            <a:endParaRPr lang="de-DE" altLang="de-DE" sz="2000" dirty="0">
              <a:cs typeface="Calibri" panose="020F0502020204030204" pitchFamily="34" charset="0"/>
            </a:endParaRPr>
          </a:p>
          <a:p>
            <a:pPr marL="0" indent="0" eaLnBrk="1" hangingPunct="1">
              <a:spcBef>
                <a:spcPct val="0"/>
              </a:spcBef>
              <a:spcAft>
                <a:spcPts val="1200"/>
              </a:spcAft>
              <a:buNone/>
              <a:defRPr/>
            </a:pPr>
            <a:endParaRPr lang="de-DE" altLang="de-DE" sz="2000" dirty="0">
              <a:cs typeface="Calibri" panose="020F0502020204030204" pitchFamily="34" charset="0"/>
            </a:endParaRPr>
          </a:p>
        </p:txBody>
      </p:sp>
      <p:sp>
        <p:nvSpPr>
          <p:cNvPr id="8" name="Text Box 986">
            <a:extLst>
              <a:ext uri="{FF2B5EF4-FFF2-40B4-BE49-F238E27FC236}">
                <a16:creationId xmlns:a16="http://schemas.microsoft.com/office/drawing/2014/main" id="{016691A2-851F-4F66-9BB6-57867052F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608" y="116632"/>
            <a:ext cx="810093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de-DE" altLang="de-DE" sz="4800" b="1" dirty="0">
                <a:solidFill>
                  <a:srgbClr val="0B9344"/>
                </a:solidFill>
                <a:cs typeface="Calibri" panose="020F0502020204030204" pitchFamily="34" charset="0"/>
              </a:rPr>
              <a:t>LIGA STRUKTUR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6CE7E68-2775-459E-9D24-4C32ED0CD8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80112" y="260648"/>
            <a:ext cx="3340323" cy="377517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4A6D01E-B1DF-4496-A05C-B53A886730A8}"/>
              </a:ext>
            </a:extLst>
          </p:cNvPr>
          <p:cNvSpPr txBox="1"/>
          <p:nvPr/>
        </p:nvSpPr>
        <p:spPr>
          <a:xfrm>
            <a:off x="5692167" y="3990707"/>
            <a:ext cx="334032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1200" dirty="0" err="1">
                <a:solidFill>
                  <a:srgbClr val="0B9344"/>
                </a:solidFill>
              </a:rPr>
              <a:t>Weitere</a:t>
            </a:r>
            <a:r>
              <a:rPr lang="en-IE" sz="1200" dirty="0">
                <a:solidFill>
                  <a:srgbClr val="0B9344"/>
                </a:solidFill>
              </a:rPr>
              <a:t> </a:t>
            </a:r>
            <a:r>
              <a:rPr lang="en-IE" sz="1200" dirty="0" err="1">
                <a:solidFill>
                  <a:srgbClr val="0B9344"/>
                </a:solidFill>
              </a:rPr>
              <a:t>Staffeln</a:t>
            </a:r>
            <a:r>
              <a:rPr lang="en-IE" sz="1200" dirty="0">
                <a:solidFill>
                  <a:srgbClr val="0B9344"/>
                </a:solidFill>
              </a:rPr>
              <a:t> und/</a:t>
            </a:r>
            <a:r>
              <a:rPr lang="en-IE" sz="1200" dirty="0" err="1">
                <a:solidFill>
                  <a:srgbClr val="0B9344"/>
                </a:solidFill>
              </a:rPr>
              <a:t>oder</a:t>
            </a:r>
            <a:r>
              <a:rPr lang="en-IE" sz="1200" dirty="0">
                <a:solidFill>
                  <a:srgbClr val="0B9344"/>
                </a:solidFill>
              </a:rPr>
              <a:t> </a:t>
            </a:r>
            <a:r>
              <a:rPr lang="en-IE" sz="1200" dirty="0" err="1">
                <a:solidFill>
                  <a:srgbClr val="0B9344"/>
                </a:solidFill>
              </a:rPr>
              <a:t>Ebenen</a:t>
            </a:r>
            <a:r>
              <a:rPr lang="en-IE" sz="1200" dirty="0">
                <a:solidFill>
                  <a:srgbClr val="0B9344"/>
                </a:solidFill>
              </a:rPr>
              <a:t>  </a:t>
            </a:r>
            <a:r>
              <a:rPr lang="en-IE" sz="1200" dirty="0" err="1">
                <a:solidFill>
                  <a:srgbClr val="0B9344"/>
                </a:solidFill>
              </a:rPr>
              <a:t>analog</a:t>
            </a:r>
            <a:endParaRPr lang="en-IE" sz="1200" dirty="0">
              <a:solidFill>
                <a:srgbClr val="0B9344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80BEEF7-488E-40DB-913F-26BF35D2F1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676" y="4737514"/>
            <a:ext cx="8442324" cy="207586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357231155"/>
      </p:ext>
    </p:extLst>
  </p:cSld>
  <p:clrMapOvr>
    <a:masterClrMapping/>
  </p:clrMapOvr>
  <p:transition spd="med" advClick="0" advTm="19110"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986">
            <a:extLst>
              <a:ext uri="{FF2B5EF4-FFF2-40B4-BE49-F238E27FC236}">
                <a16:creationId xmlns:a16="http://schemas.microsoft.com/office/drawing/2014/main" id="{0D87573E-D6B2-40F1-99BF-A56D9E4BFC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765175"/>
            <a:ext cx="76533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124" name="Textfeld 10">
            <a:extLst>
              <a:ext uri="{FF2B5EF4-FFF2-40B4-BE49-F238E27FC236}">
                <a16:creationId xmlns:a16="http://schemas.microsoft.com/office/drawing/2014/main" id="{C4EAC727-36B1-418A-B501-AD276C35B4F1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3078162" y="3078162"/>
            <a:ext cx="6858000" cy="701675"/>
          </a:xfrm>
          <a:prstGeom prst="rect">
            <a:avLst/>
          </a:prstGeom>
          <a:solidFill>
            <a:srgbClr val="0B93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4000"/>
              <a:t>    </a:t>
            </a:r>
            <a:r>
              <a:rPr lang="de-DE" altLang="de-DE" sz="4000">
                <a:solidFill>
                  <a:schemeClr val="bg1"/>
                </a:solidFill>
              </a:rPr>
              <a:t>Deutscher Skatverband  e. V.</a:t>
            </a:r>
          </a:p>
        </p:txBody>
      </p:sp>
      <p:sp>
        <p:nvSpPr>
          <p:cNvPr id="5125" name="Text Box 986">
            <a:extLst>
              <a:ext uri="{FF2B5EF4-FFF2-40B4-BE49-F238E27FC236}">
                <a16:creationId xmlns:a16="http://schemas.microsoft.com/office/drawing/2014/main" id="{184CCF45-9C90-4768-9E74-2239197B20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1196975"/>
            <a:ext cx="765333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u="sng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u="sng">
              <a:latin typeface="Arial" panose="020B0604020202020204" pitchFamily="34" charset="0"/>
            </a:endParaRPr>
          </a:p>
        </p:txBody>
      </p:sp>
      <p:sp>
        <p:nvSpPr>
          <p:cNvPr id="9" name="Text Box 986">
            <a:extLst>
              <a:ext uri="{FF2B5EF4-FFF2-40B4-BE49-F238E27FC236}">
                <a16:creationId xmlns:a16="http://schemas.microsoft.com/office/drawing/2014/main" id="{EC8470E1-C22B-49A1-9119-61AC15092B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939492"/>
            <a:ext cx="7921500" cy="3016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algn="just" eaLnBrk="1" hangingPunct="1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de-DE" altLang="de-DE" sz="2000" dirty="0">
                <a:cs typeface="Calibri" panose="020F0502020204030204" pitchFamily="34" charset="0"/>
              </a:rPr>
              <a:t>Die Online Bundesliga wird in Kooperation mit euroskat.com durchgeführt</a:t>
            </a:r>
          </a:p>
          <a:p>
            <a:pPr marL="0" indent="0" algn="just" eaLnBrk="1" hangingPunct="1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de-DE" altLang="de-DE" sz="2000" dirty="0">
                <a:cs typeface="Calibri" panose="020F0502020204030204" pitchFamily="34" charset="0"/>
              </a:rPr>
              <a:t>Für die Online Bundesliga wird es auf Euroskat einen eigenen Clubraum für jede Staffel geben</a:t>
            </a:r>
          </a:p>
          <a:p>
            <a:pPr marL="0" indent="0" algn="just" eaLnBrk="1" hangingPunct="1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de-DE" altLang="de-DE" sz="2000" dirty="0">
                <a:cs typeface="Calibri" panose="020F0502020204030204" pitchFamily="34" charset="0"/>
              </a:rPr>
              <a:t>Die Betreuung durch den DSkV erfolgt durch Staffelleiter, während am Spieleabend ein Admin von Euroskat für die Durchführung verantwortlich ist</a:t>
            </a:r>
          </a:p>
          <a:p>
            <a:pPr marL="0" indent="0" algn="just" eaLnBrk="1" hangingPunct="1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de-DE" altLang="de-DE" sz="2000" dirty="0">
                <a:cs typeface="Calibri" panose="020F0502020204030204" pitchFamily="34" charset="0"/>
              </a:rPr>
              <a:t>Alle teilnehmenden Spieler benötigen ein Turnierspieler Konto mit ausreichend Deckung zum Zahlen von Abreizgeldern</a:t>
            </a:r>
          </a:p>
        </p:txBody>
      </p:sp>
      <p:sp>
        <p:nvSpPr>
          <p:cNvPr id="8" name="Text Box 986">
            <a:extLst>
              <a:ext uri="{FF2B5EF4-FFF2-40B4-BE49-F238E27FC236}">
                <a16:creationId xmlns:a16="http://schemas.microsoft.com/office/drawing/2014/main" id="{016691A2-851F-4F66-9BB6-57867052F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608" y="116632"/>
            <a:ext cx="810093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de-DE" altLang="de-DE" sz="4800" b="1" dirty="0">
                <a:solidFill>
                  <a:srgbClr val="0B9344"/>
                </a:solidFill>
                <a:cs typeface="Calibri" panose="020F0502020204030204" pitchFamily="34" charset="0"/>
              </a:rPr>
              <a:t>WO WIRD GESPIELT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0B706A3-A11D-4B2D-8988-5C2BDF0AED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676" y="4737514"/>
            <a:ext cx="8442324" cy="207586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2800151"/>
      </p:ext>
    </p:extLst>
  </p:cSld>
  <p:clrMapOvr>
    <a:masterClrMapping/>
  </p:clrMapOvr>
  <p:transition spd="med" advClick="0" advTm="19110"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986">
            <a:extLst>
              <a:ext uri="{FF2B5EF4-FFF2-40B4-BE49-F238E27FC236}">
                <a16:creationId xmlns:a16="http://schemas.microsoft.com/office/drawing/2014/main" id="{0D87573E-D6B2-40F1-99BF-A56D9E4BFC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765175"/>
            <a:ext cx="76533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124" name="Textfeld 10">
            <a:extLst>
              <a:ext uri="{FF2B5EF4-FFF2-40B4-BE49-F238E27FC236}">
                <a16:creationId xmlns:a16="http://schemas.microsoft.com/office/drawing/2014/main" id="{C4EAC727-36B1-418A-B501-AD276C35B4F1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3078162" y="3078162"/>
            <a:ext cx="6858000" cy="701675"/>
          </a:xfrm>
          <a:prstGeom prst="rect">
            <a:avLst/>
          </a:prstGeom>
          <a:solidFill>
            <a:srgbClr val="0B93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4000"/>
              <a:t>    </a:t>
            </a:r>
            <a:r>
              <a:rPr lang="de-DE" altLang="de-DE" sz="4000">
                <a:solidFill>
                  <a:schemeClr val="bg1"/>
                </a:solidFill>
              </a:rPr>
              <a:t>Deutscher Skatverband  e. V.</a:t>
            </a:r>
          </a:p>
        </p:txBody>
      </p:sp>
      <p:sp>
        <p:nvSpPr>
          <p:cNvPr id="5125" name="Text Box 986">
            <a:extLst>
              <a:ext uri="{FF2B5EF4-FFF2-40B4-BE49-F238E27FC236}">
                <a16:creationId xmlns:a16="http://schemas.microsoft.com/office/drawing/2014/main" id="{184CCF45-9C90-4768-9E74-2239197B20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1196975"/>
            <a:ext cx="765333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u="sng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u="sng">
              <a:latin typeface="Arial" panose="020B0604020202020204" pitchFamily="34" charset="0"/>
            </a:endParaRPr>
          </a:p>
        </p:txBody>
      </p:sp>
      <p:sp>
        <p:nvSpPr>
          <p:cNvPr id="9" name="Text Box 986">
            <a:extLst>
              <a:ext uri="{FF2B5EF4-FFF2-40B4-BE49-F238E27FC236}">
                <a16:creationId xmlns:a16="http://schemas.microsoft.com/office/drawing/2014/main" id="{EC8470E1-C22B-49A1-9119-61AC15092B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939492"/>
            <a:ext cx="6409332" cy="2831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algn="just" eaLnBrk="1" hangingPunct="1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de-DE" altLang="de-DE" sz="2000" dirty="0">
                <a:cs typeface="Calibri" panose="020F0502020204030204" pitchFamily="34" charset="0"/>
              </a:rPr>
              <a:t>Startgeld je nach Ebene gestaffelt</a:t>
            </a:r>
          </a:p>
          <a:p>
            <a:pPr marL="685800" lvl="1" algn="just" eaLnBrk="1" hangingPunct="1">
              <a:spcBef>
                <a:spcPct val="0"/>
              </a:spcBef>
              <a:spcAft>
                <a:spcPts val="1200"/>
              </a:spcAft>
              <a:defRPr/>
            </a:pPr>
            <a:r>
              <a:rPr lang="de-DE" altLang="de-DE" sz="1600" dirty="0">
                <a:cs typeface="Calibri" panose="020F0502020204030204" pitchFamily="34" charset="0"/>
              </a:rPr>
              <a:t>1. OBL 40,- € je Mannschaft pro Saison</a:t>
            </a:r>
          </a:p>
          <a:p>
            <a:pPr marL="685800" lvl="1" algn="just" eaLnBrk="1" hangingPunct="1">
              <a:spcBef>
                <a:spcPct val="0"/>
              </a:spcBef>
              <a:spcAft>
                <a:spcPts val="1200"/>
              </a:spcAft>
              <a:defRPr/>
            </a:pPr>
            <a:r>
              <a:rPr lang="de-DE" altLang="de-DE" sz="1600" dirty="0">
                <a:cs typeface="Calibri" panose="020F0502020204030204" pitchFamily="34" charset="0"/>
              </a:rPr>
              <a:t>2. OBL 20,- € je Mannschaft pro Saison</a:t>
            </a:r>
          </a:p>
          <a:p>
            <a:pPr marL="685800" lvl="1" algn="just" eaLnBrk="1" hangingPunct="1">
              <a:spcBef>
                <a:spcPct val="0"/>
              </a:spcBef>
              <a:spcAft>
                <a:spcPts val="1200"/>
              </a:spcAft>
              <a:defRPr/>
            </a:pPr>
            <a:r>
              <a:rPr lang="de-DE" altLang="de-DE" sz="1600" dirty="0">
                <a:cs typeface="Calibri" panose="020F0502020204030204" pitchFamily="34" charset="0"/>
              </a:rPr>
              <a:t>Ab 3. OBL 10,- € je Mannschaft pro Saison</a:t>
            </a:r>
          </a:p>
          <a:p>
            <a:pPr marL="0" indent="0" algn="just" eaLnBrk="1" hangingPunct="1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de-DE" altLang="de-DE" sz="2000" dirty="0">
                <a:cs typeface="Calibri" panose="020F0502020204030204" pitchFamily="34" charset="0"/>
              </a:rPr>
              <a:t>Verlustspielgeld durchgehend 1,- €</a:t>
            </a:r>
          </a:p>
          <a:p>
            <a:pPr marL="0" indent="0" algn="just" eaLnBrk="1" hangingPunct="1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de-DE" altLang="de-DE" sz="2000" dirty="0">
                <a:cs typeface="Calibri" panose="020F0502020204030204" pitchFamily="34" charset="0"/>
              </a:rPr>
              <a:t>Preise für die ersten 3 Mannschaften je Staffel – das komplette Startgeld wird ausgespielt</a:t>
            </a:r>
          </a:p>
        </p:txBody>
      </p:sp>
      <p:sp>
        <p:nvSpPr>
          <p:cNvPr id="8" name="Text Box 986">
            <a:extLst>
              <a:ext uri="{FF2B5EF4-FFF2-40B4-BE49-F238E27FC236}">
                <a16:creationId xmlns:a16="http://schemas.microsoft.com/office/drawing/2014/main" id="{016691A2-851F-4F66-9BB6-57867052F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608" y="116632"/>
            <a:ext cx="810093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de-DE" altLang="de-DE" sz="4800" b="1" dirty="0">
                <a:solidFill>
                  <a:srgbClr val="0B9344"/>
                </a:solidFill>
                <a:cs typeface="Calibri" panose="020F0502020204030204" pitchFamily="34" charset="0"/>
              </a:rPr>
              <a:t>KOSTEN und GEWINNE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223DE42-7141-4CA8-A037-3C004302DB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676" y="4737514"/>
            <a:ext cx="8442324" cy="207586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58265163"/>
      </p:ext>
    </p:extLst>
  </p:cSld>
  <p:clrMapOvr>
    <a:masterClrMapping/>
  </p:clrMapOvr>
  <p:transition spd="med" advClick="0" advTm="19110"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986">
            <a:extLst>
              <a:ext uri="{FF2B5EF4-FFF2-40B4-BE49-F238E27FC236}">
                <a16:creationId xmlns:a16="http://schemas.microsoft.com/office/drawing/2014/main" id="{0D87573E-D6B2-40F1-99BF-A56D9E4BFC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765175"/>
            <a:ext cx="76533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124" name="Textfeld 10">
            <a:extLst>
              <a:ext uri="{FF2B5EF4-FFF2-40B4-BE49-F238E27FC236}">
                <a16:creationId xmlns:a16="http://schemas.microsoft.com/office/drawing/2014/main" id="{C4EAC727-36B1-418A-B501-AD276C35B4F1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3078162" y="3078162"/>
            <a:ext cx="6858000" cy="701675"/>
          </a:xfrm>
          <a:prstGeom prst="rect">
            <a:avLst/>
          </a:prstGeom>
          <a:solidFill>
            <a:srgbClr val="0B93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4000"/>
              <a:t>    </a:t>
            </a:r>
            <a:r>
              <a:rPr lang="de-DE" altLang="de-DE" sz="4000">
                <a:solidFill>
                  <a:schemeClr val="bg1"/>
                </a:solidFill>
              </a:rPr>
              <a:t>Deutscher Skatverband  e. V.</a:t>
            </a:r>
          </a:p>
        </p:txBody>
      </p:sp>
      <p:sp>
        <p:nvSpPr>
          <p:cNvPr id="5125" name="Text Box 986">
            <a:extLst>
              <a:ext uri="{FF2B5EF4-FFF2-40B4-BE49-F238E27FC236}">
                <a16:creationId xmlns:a16="http://schemas.microsoft.com/office/drawing/2014/main" id="{184CCF45-9C90-4768-9E74-2239197B20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1196975"/>
            <a:ext cx="765333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u="sng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u="sng">
              <a:latin typeface="Arial" panose="020B0604020202020204" pitchFamily="34" charset="0"/>
            </a:endParaRPr>
          </a:p>
        </p:txBody>
      </p:sp>
      <p:sp>
        <p:nvSpPr>
          <p:cNvPr id="9" name="Text Box 986">
            <a:extLst>
              <a:ext uri="{FF2B5EF4-FFF2-40B4-BE49-F238E27FC236}">
                <a16:creationId xmlns:a16="http://schemas.microsoft.com/office/drawing/2014/main" id="{EC8470E1-C22B-49A1-9119-61AC15092B6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939492"/>
            <a:ext cx="6913388" cy="3447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algn="just" eaLnBrk="1" hangingPunct="1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de-DE" altLang="de-DE" sz="2400" dirty="0">
                <a:cs typeface="Calibri" panose="020F0502020204030204" pitchFamily="34" charset="0"/>
              </a:rPr>
              <a:t>Anmeldeschluss: </a:t>
            </a:r>
            <a:r>
              <a:rPr lang="de-DE" altLang="de-DE" sz="2400" dirty="0">
                <a:solidFill>
                  <a:srgbClr val="0B9344"/>
                </a:solidFill>
                <a:cs typeface="Calibri" panose="020F0502020204030204" pitchFamily="34" charset="0"/>
              </a:rPr>
              <a:t>13. Juni 2021</a:t>
            </a:r>
          </a:p>
          <a:p>
            <a:pPr marL="0" indent="0" algn="just" eaLnBrk="1" hangingPunct="1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de-DE" altLang="de-DE" sz="2400" dirty="0">
                <a:cs typeface="Calibri" panose="020F0502020204030204" pitchFamily="34" charset="0"/>
              </a:rPr>
              <a:t>Anmeldungen bald online auf https://dskv.de/</a:t>
            </a:r>
          </a:p>
          <a:p>
            <a:pPr marL="0" indent="0" algn="just" eaLnBrk="1" hangingPunct="1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de-DE" altLang="de-DE" sz="2400" dirty="0">
                <a:cs typeface="Calibri" panose="020F0502020204030204" pitchFamily="34" charset="0"/>
              </a:rPr>
              <a:t>Einteilungsturnier:	Samstag, 26. Juni	ab 14 Uhr</a:t>
            </a:r>
          </a:p>
          <a:p>
            <a:pPr marL="457200" indent="-457200" algn="just" eaLnBrk="1" hangingPunct="1">
              <a:spcBef>
                <a:spcPct val="0"/>
              </a:spcBef>
              <a:spcAft>
                <a:spcPts val="0"/>
              </a:spcAft>
              <a:buAutoNum type="arabicPeriod"/>
              <a:defRPr/>
            </a:pPr>
            <a:r>
              <a:rPr lang="de-DE" altLang="de-DE" sz="2400" dirty="0">
                <a:cs typeface="Calibri" panose="020F0502020204030204" pitchFamily="34" charset="0"/>
              </a:rPr>
              <a:t>Spieltag:		Donnerstag, 8. Juli	ab 19 Uhr</a:t>
            </a:r>
          </a:p>
          <a:p>
            <a:pPr marL="457200" indent="-457200" algn="just" eaLnBrk="1" hangingPunct="1">
              <a:spcBef>
                <a:spcPct val="0"/>
              </a:spcBef>
              <a:spcAft>
                <a:spcPts val="0"/>
              </a:spcAft>
              <a:buAutoNum type="arabicPeriod"/>
              <a:defRPr/>
            </a:pPr>
            <a:r>
              <a:rPr lang="de-DE" altLang="de-DE" sz="2400" dirty="0">
                <a:cs typeface="Calibri" panose="020F0502020204030204" pitchFamily="34" charset="0"/>
              </a:rPr>
              <a:t>Spieltag:		Dienstag, 20. Juli	ab 19 Uhr</a:t>
            </a:r>
          </a:p>
          <a:p>
            <a:pPr marL="457200" indent="-457200" algn="just" eaLnBrk="1" hangingPunct="1">
              <a:spcBef>
                <a:spcPct val="0"/>
              </a:spcBef>
              <a:spcAft>
                <a:spcPts val="0"/>
              </a:spcAft>
              <a:buAutoNum type="arabicPeriod"/>
              <a:defRPr/>
            </a:pPr>
            <a:r>
              <a:rPr lang="de-DE" altLang="de-DE" sz="2400" dirty="0">
                <a:cs typeface="Calibri" panose="020F0502020204030204" pitchFamily="34" charset="0"/>
              </a:rPr>
              <a:t>Spieltag:		Mittwoch, 04. August	ab 19 Uhr</a:t>
            </a:r>
          </a:p>
          <a:p>
            <a:pPr marL="457200" indent="-457200" algn="just" eaLnBrk="1" hangingPunct="1">
              <a:spcBef>
                <a:spcPct val="0"/>
              </a:spcBef>
              <a:spcAft>
                <a:spcPts val="0"/>
              </a:spcAft>
              <a:buAutoNum type="arabicPeriod"/>
              <a:defRPr/>
            </a:pPr>
            <a:r>
              <a:rPr lang="de-DE" altLang="de-DE" sz="2400" dirty="0">
                <a:cs typeface="Calibri" panose="020F0502020204030204" pitchFamily="34" charset="0"/>
              </a:rPr>
              <a:t>Spieltag:		Montag, 16. August 	ab 19 Uhr</a:t>
            </a:r>
          </a:p>
          <a:p>
            <a:pPr marL="0" indent="0" algn="just" eaLnBrk="1" hangingPunct="1">
              <a:spcBef>
                <a:spcPct val="0"/>
              </a:spcBef>
              <a:spcAft>
                <a:spcPts val="1200"/>
              </a:spcAft>
              <a:buNone/>
              <a:defRPr/>
            </a:pPr>
            <a:endParaRPr lang="de-DE" altLang="de-DE" sz="2000" dirty="0">
              <a:cs typeface="Calibri" panose="020F0502020204030204" pitchFamily="34" charset="0"/>
            </a:endParaRPr>
          </a:p>
        </p:txBody>
      </p:sp>
      <p:sp>
        <p:nvSpPr>
          <p:cNvPr id="8" name="Text Box 986">
            <a:extLst>
              <a:ext uri="{FF2B5EF4-FFF2-40B4-BE49-F238E27FC236}">
                <a16:creationId xmlns:a16="http://schemas.microsoft.com/office/drawing/2014/main" id="{016691A2-851F-4F66-9BB6-57867052F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608" y="116632"/>
            <a:ext cx="810093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de-DE" altLang="de-DE" sz="4800" b="1" dirty="0">
                <a:solidFill>
                  <a:srgbClr val="0B9344"/>
                </a:solidFill>
                <a:cs typeface="Calibri" panose="020F0502020204030204" pitchFamily="34" charset="0"/>
              </a:rPr>
              <a:t>TERMINE</a:t>
            </a:r>
          </a:p>
        </p:txBody>
      </p:sp>
      <p:sp>
        <p:nvSpPr>
          <p:cNvPr id="10" name="Text Box 986">
            <a:extLst>
              <a:ext uri="{FF2B5EF4-FFF2-40B4-BE49-F238E27FC236}">
                <a16:creationId xmlns:a16="http://schemas.microsoft.com/office/drawing/2014/main" id="{46F81163-EB90-4FB5-AB76-BD28052505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2952" y="4212377"/>
            <a:ext cx="585137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algn="just" eaLnBrk="1" hangingPunct="1">
              <a:spcBef>
                <a:spcPct val="0"/>
              </a:spcBef>
              <a:spcAft>
                <a:spcPts val="1200"/>
              </a:spcAft>
              <a:buNone/>
              <a:defRPr/>
            </a:pPr>
            <a:r>
              <a:rPr lang="de-DE" altLang="de-DE" sz="1600" dirty="0">
                <a:cs typeface="Calibri" panose="020F0502020204030204" pitchFamily="34" charset="0"/>
              </a:rPr>
              <a:t>Der Deutsche Skatverband e.V.  behält sich etwaige Änderungen vor. Die Ausschreibungen und Richtlinien folgen auf https://dskv.de/</a:t>
            </a:r>
            <a:endParaRPr lang="de-DE" altLang="de-DE" sz="2000" dirty="0">
              <a:cs typeface="Calibri" panose="020F0502020204030204" pitchFamily="34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387EC48-1D4C-4B8F-A355-6BDD101EB4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676" y="4737514"/>
            <a:ext cx="8442324" cy="2075862"/>
          </a:xfrm>
          <a:prstGeom prst="rect">
            <a:avLst/>
          </a:prstGeom>
        </p:spPr>
      </p:pic>
      <p:sp>
        <p:nvSpPr>
          <p:cNvPr id="13" name="Text Box 986">
            <a:extLst>
              <a:ext uri="{FF2B5EF4-FFF2-40B4-BE49-F238E27FC236}">
                <a16:creationId xmlns:a16="http://schemas.microsoft.com/office/drawing/2014/main" id="{E957ADBF-38A9-4711-8B90-FFA93A13E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8068" y="369158"/>
            <a:ext cx="3312368" cy="783193"/>
          </a:xfrm>
          <a:prstGeom prst="roundRect">
            <a:avLst/>
          </a:prstGeom>
          <a:gradFill flip="none" rotWithShape="1">
            <a:gsLst>
              <a:gs pos="0">
                <a:srgbClr val="0B9344">
                  <a:tint val="66000"/>
                  <a:satMod val="160000"/>
                </a:srgbClr>
              </a:gs>
              <a:gs pos="50000">
                <a:srgbClr val="0B9344">
                  <a:tint val="44500"/>
                  <a:satMod val="160000"/>
                </a:srgbClr>
              </a:gs>
              <a:gs pos="100000">
                <a:srgbClr val="0B9344">
                  <a:tint val="23500"/>
                  <a:satMod val="16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 w="38100">
            <a:solidFill>
              <a:srgbClr val="0B9344"/>
            </a:solidFill>
            <a:miter lim="800000"/>
            <a:headEnd/>
            <a:tailEnd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algn="ctr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2000" u="sng" dirty="0">
                <a:cs typeface="Calibri" panose="020F0502020204030204" pitchFamily="34" charset="0"/>
              </a:rPr>
              <a:t>Weitere Infos von:</a:t>
            </a:r>
          </a:p>
          <a:p>
            <a:pPr marL="0" indent="0" algn="ctr" eaLnBrk="1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de-DE" altLang="de-DE" sz="2000" dirty="0">
                <a:cs typeface="Calibri" panose="020F0502020204030204" pitchFamily="34" charset="0"/>
              </a:rPr>
              <a:t>Joerg.dannemann@dskv.de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51628926"/>
      </p:ext>
    </p:extLst>
  </p:cSld>
  <p:clrMapOvr>
    <a:masterClrMapping/>
  </p:clrMapOvr>
  <p:transition spd="med" advClick="0" advTm="19110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Text Box 986">
            <a:extLst>
              <a:ext uri="{FF2B5EF4-FFF2-40B4-BE49-F238E27FC236}">
                <a16:creationId xmlns:a16="http://schemas.microsoft.com/office/drawing/2014/main" id="{0D87573E-D6B2-40F1-99BF-A56D9E4BFC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765175"/>
            <a:ext cx="7653337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0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00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5124" name="Textfeld 10">
            <a:extLst>
              <a:ext uri="{FF2B5EF4-FFF2-40B4-BE49-F238E27FC236}">
                <a16:creationId xmlns:a16="http://schemas.microsoft.com/office/drawing/2014/main" id="{C4EAC727-36B1-418A-B501-AD276C35B4F1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3078162" y="3078162"/>
            <a:ext cx="6858000" cy="701675"/>
          </a:xfrm>
          <a:prstGeom prst="rect">
            <a:avLst/>
          </a:prstGeom>
          <a:solidFill>
            <a:srgbClr val="0B9344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4000"/>
              <a:t>    </a:t>
            </a:r>
            <a:r>
              <a:rPr lang="de-DE" altLang="de-DE" sz="4000">
                <a:solidFill>
                  <a:schemeClr val="bg1"/>
                </a:solidFill>
              </a:rPr>
              <a:t>Deutscher Skatverband  e. V.</a:t>
            </a:r>
          </a:p>
        </p:txBody>
      </p:sp>
      <p:sp>
        <p:nvSpPr>
          <p:cNvPr id="5125" name="Text Box 986">
            <a:extLst>
              <a:ext uri="{FF2B5EF4-FFF2-40B4-BE49-F238E27FC236}">
                <a16:creationId xmlns:a16="http://schemas.microsoft.com/office/drawing/2014/main" id="{184CCF45-9C90-4768-9E74-2239197B20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2988" y="1196975"/>
            <a:ext cx="765333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u="sng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de-DE" altLang="de-DE" sz="2400" u="sng">
              <a:latin typeface="Arial" panose="020B0604020202020204" pitchFamily="34" charset="0"/>
            </a:endParaRPr>
          </a:p>
        </p:txBody>
      </p:sp>
      <p:sp>
        <p:nvSpPr>
          <p:cNvPr id="8" name="Text Box 986">
            <a:extLst>
              <a:ext uri="{FF2B5EF4-FFF2-40B4-BE49-F238E27FC236}">
                <a16:creationId xmlns:a16="http://schemas.microsoft.com/office/drawing/2014/main" id="{016691A2-851F-4F66-9BB6-57867052F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608" y="116632"/>
            <a:ext cx="810093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eaLnBrk="1" hangingPunct="1">
              <a:spcBef>
                <a:spcPct val="0"/>
              </a:spcBef>
              <a:buNone/>
              <a:defRPr/>
            </a:pPr>
            <a:r>
              <a:rPr lang="de-DE" altLang="de-DE" sz="4800" b="1" dirty="0">
                <a:solidFill>
                  <a:srgbClr val="0B9344"/>
                </a:solidFill>
                <a:cs typeface="Calibri" panose="020F0502020204030204" pitchFamily="34" charset="0"/>
              </a:rPr>
              <a:t>NEU BEI UNS?</a:t>
            </a:r>
          </a:p>
        </p:txBody>
      </p:sp>
      <p:sp>
        <p:nvSpPr>
          <p:cNvPr id="10" name="Text Box 986">
            <a:extLst>
              <a:ext uri="{FF2B5EF4-FFF2-40B4-BE49-F238E27FC236}">
                <a16:creationId xmlns:a16="http://schemas.microsoft.com/office/drawing/2014/main" id="{9D3126F5-B109-4E24-81CC-F2CFAA2AF4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9792" y="1504880"/>
            <a:ext cx="612068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algn="just" eaLnBrk="1" hangingPunct="1">
              <a:spcBef>
                <a:spcPct val="0"/>
              </a:spcBef>
              <a:buNone/>
              <a:defRPr/>
            </a:pPr>
            <a:r>
              <a:rPr lang="de-DE" altLang="de-DE" sz="2400" i="1" dirty="0">
                <a:solidFill>
                  <a:srgbClr val="0B9344"/>
                </a:solidFill>
                <a:cs typeface="Calibri" panose="020F0502020204030204" pitchFamily="34" charset="0"/>
              </a:rPr>
              <a:t>Du bist noch nicht Mitglied in einem Verein oder dein Verein gehört noch nicht dem DSkV an? Wir helfen Dir gerne. Schreib uns bitte ein Email an </a:t>
            </a:r>
            <a:r>
              <a:rPr lang="de-DE" altLang="de-DE" sz="2400" i="1" dirty="0">
                <a:solidFill>
                  <a:srgbClr val="0B9344"/>
                </a:solidFill>
                <a:cs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mitglied@dskv.de</a:t>
            </a:r>
            <a:r>
              <a:rPr lang="de-DE" altLang="de-DE" sz="2400" i="1" dirty="0">
                <a:solidFill>
                  <a:srgbClr val="0B9344"/>
                </a:solidFill>
                <a:cs typeface="Calibri" panose="020F0502020204030204" pitchFamily="34" charset="0"/>
              </a:rPr>
              <a:t> oder kontaktiere Nicole Habeck in unserer Geschäftsstelle unter 03447 892909. Wir freuen uns auf Dich.</a:t>
            </a: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03AAEDAF-10FA-47C5-A7E6-11E5C68E1409}"/>
              </a:ext>
            </a:extLst>
          </p:cNvPr>
          <p:cNvSpPr/>
          <p:nvPr/>
        </p:nvSpPr>
        <p:spPr>
          <a:xfrm>
            <a:off x="1206352" y="2211425"/>
            <a:ext cx="1152128" cy="764395"/>
          </a:xfrm>
          <a:prstGeom prst="rightArrow">
            <a:avLst/>
          </a:prstGeom>
          <a:solidFill>
            <a:srgbClr val="0B9344"/>
          </a:solidFill>
          <a:ln>
            <a:solidFill>
              <a:srgbClr val="0B934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8ACF101-848F-4BDF-BFF9-71D3270AD1D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1676" y="4737514"/>
            <a:ext cx="8442324" cy="207586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760535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 advClick="0" advTm="10000">
        <p14:switch dir="r"/>
      </p:transition>
    </mc:Choice>
    <mc:Fallback xmlns="">
      <p:transition spd="slow" advClick="0" advTm="10000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3|3.7|2.5|5.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2.6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2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2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2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2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2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2.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2.6"/>
</p:tagLst>
</file>

<file path=ppt/theme/theme1.xml><?xml version="1.0" encoding="utf-8"?>
<a:theme xmlns:a="http://schemas.openxmlformats.org/drawingml/2006/main" name="Präsentation 2012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Präsentation 2012</Template>
  <TotalTime>3466</TotalTime>
  <Words>629</Words>
  <Application>Microsoft Office PowerPoint</Application>
  <PresentationFormat>On-screen Show (4:3)</PresentationFormat>
  <Paragraphs>58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Präsentation 2012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Hubert</dc:creator>
  <cp:lastModifiedBy>Andreas Traem</cp:lastModifiedBy>
  <cp:revision>222</cp:revision>
  <cp:lastPrinted>2021-03-27T12:52:59Z</cp:lastPrinted>
  <dcterms:created xsi:type="dcterms:W3CDTF">2011-12-30T10:06:34Z</dcterms:created>
  <dcterms:modified xsi:type="dcterms:W3CDTF">2021-04-19T17:54:05Z</dcterms:modified>
</cp:coreProperties>
</file>